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Playfair Display"/>
      <p:regular r:id="rId26"/>
      <p:bold r:id="rId27"/>
      <p:italic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Oswald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regular.fntdata"/><Relationship Id="rId25" Type="http://schemas.openxmlformats.org/officeDocument/2006/relationships/slide" Target="slides/slide20.xml"/><Relationship Id="rId28" Type="http://schemas.openxmlformats.org/officeDocument/2006/relationships/font" Target="fonts/PlayfairDisplay-italic.fntdata"/><Relationship Id="rId27" Type="http://schemas.openxmlformats.org/officeDocument/2006/relationships/font" Target="fonts/PlayfairDispl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layfairDispl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8.xml"/><Relationship Id="rId35" Type="http://schemas.openxmlformats.org/officeDocument/2006/relationships/font" Target="fonts/Oswald-bold.fntdata"/><Relationship Id="rId12" Type="http://schemas.openxmlformats.org/officeDocument/2006/relationships/slide" Target="slides/slide7.xml"/><Relationship Id="rId34" Type="http://schemas.openxmlformats.org/officeDocument/2006/relationships/font" Target="fonts/Oswald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972163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9721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e4297cef1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1e4297cef1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1e4297cef1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1e4297cef1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6f972163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6f97216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e4297cef1_4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e4297cef1_4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c6f972163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c6f97216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c6f972163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c6f97216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f972163_0_4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6f97216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6f972163_0_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c6f97216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1e4297cef1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1e4297cef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1e4297cef1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1e4297cef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972163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97216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1e4297cef1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1e4297cef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1e4297cef1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1e4297cef1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e4297cef1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e4297cef1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1e4297cef1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1e4297cef1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1e0f2f102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1e0f2f102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e0f2f102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1e0f2f102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972163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97216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972163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97216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5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6.jpg"/><Relationship Id="rId5" Type="http://schemas.openxmlformats.org/officeDocument/2006/relationships/image" Target="../media/image10.jpg"/><Relationship Id="rId6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Relationship Id="rId4" Type="http://schemas.openxmlformats.org/officeDocument/2006/relationships/image" Target="../media/image12.jpg"/><Relationship Id="rId5" Type="http://schemas.openxmlformats.org/officeDocument/2006/relationships/image" Target="../media/image2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jpg"/><Relationship Id="rId4" Type="http://schemas.openxmlformats.org/officeDocument/2006/relationships/image" Target="../media/image1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jpg"/><Relationship Id="rId4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youtube.com/watch?v=TbvkV4Yzh3I&amp;list=RDCMUCb2vlvWWwJP9YquvIV3NhpQ&amp;index=1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istoe.com.br/ceu-redescoberto/" TargetMode="External"/><Relationship Id="rId4" Type="http://schemas.openxmlformats.org/officeDocument/2006/relationships/hyperlink" Target="https://play.google.com/store/apps/details?id=com.vitotechnology.StarWalk2Free&amp;hl=pt_BR&amp;gl=US" TargetMode="External"/><Relationship Id="rId10" Type="http://schemas.openxmlformats.org/officeDocument/2006/relationships/hyperlink" Target="https://www.vivino.com/news/onboarding/friends/pt-BR" TargetMode="External"/><Relationship Id="rId9" Type="http://schemas.openxmlformats.org/officeDocument/2006/relationships/hyperlink" Target="https://apps.apple.com/br/app/mi-fit/id938688461" TargetMode="External"/><Relationship Id="rId5" Type="http://schemas.openxmlformats.org/officeDocument/2006/relationships/hyperlink" Target="https://starwalk.space/pt" TargetMode="External"/><Relationship Id="rId6" Type="http://schemas.openxmlformats.org/officeDocument/2006/relationships/hyperlink" Target="https://vitotechnology.com/apps/star-walk-2" TargetMode="External"/><Relationship Id="rId7" Type="http://schemas.openxmlformats.org/officeDocument/2006/relationships/hyperlink" Target="https://www.tudocelular.com/mercado/noticias/n187540/xiaomi-muda-nome-mi-fit-da-mi-band-para-zepp-life.html" TargetMode="External"/><Relationship Id="rId8" Type="http://schemas.openxmlformats.org/officeDocument/2006/relationships/hyperlink" Target="https://play.google.com/store/apps/details?id=com.xiaomi.hm.health&amp;hl=pt_BR&amp;gl=U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idx="4294967295" type="title"/>
          </p:nvPr>
        </p:nvSpPr>
        <p:spPr>
          <a:xfrm>
            <a:off x="53350" y="103775"/>
            <a:ext cx="9039600" cy="25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chemeClr val="accent1"/>
                </a:solidFill>
              </a:rPr>
              <a:t>3 Aplicativos que utilizam a computação móvel a seu favor</a:t>
            </a:r>
            <a:br>
              <a:rPr lang="pt-BR" sz="4800">
                <a:solidFill>
                  <a:schemeClr val="accent1"/>
                </a:solidFill>
              </a:rPr>
            </a:br>
            <a:endParaRPr sz="4800">
              <a:solidFill>
                <a:schemeClr val="accent1"/>
              </a:solidFill>
            </a:endParaRPr>
          </a:p>
        </p:txBody>
      </p:sp>
      <p:sp>
        <p:nvSpPr>
          <p:cNvPr id="59" name="Google Shape;59;p13"/>
          <p:cNvSpPr txBox="1"/>
          <p:nvPr>
            <p:ph idx="4294967295" type="subTitle"/>
          </p:nvPr>
        </p:nvSpPr>
        <p:spPr>
          <a:xfrm>
            <a:off x="53350" y="2927975"/>
            <a:ext cx="3204000" cy="4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Jéssica Maria de Melo Kohn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João Manoel Sanches Lima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Luiz Augusto Poffo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1875" y="2989687"/>
            <a:ext cx="2594873" cy="189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2425" y="2876188"/>
            <a:ext cx="2013375" cy="201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6025" y="938725"/>
            <a:ext cx="1506299" cy="174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67425" y="804788"/>
            <a:ext cx="2843801" cy="207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2"/>
          <p:cNvSpPr txBox="1"/>
          <p:nvPr/>
        </p:nvSpPr>
        <p:spPr>
          <a:xfrm>
            <a:off x="2303875" y="110900"/>
            <a:ext cx="4758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Playfair Display"/>
                <a:ea typeface="Playfair Display"/>
                <a:cs typeface="Playfair Display"/>
                <a:sym typeface="Playfair Display"/>
              </a:rPr>
              <a:t>Dispositivos </a:t>
            </a:r>
            <a:r>
              <a:rPr lang="pt-BR" sz="1900">
                <a:latin typeface="Playfair Display"/>
                <a:ea typeface="Playfair Display"/>
                <a:cs typeface="Playfair Display"/>
                <a:sym typeface="Playfair Display"/>
              </a:rPr>
              <a:t>compatíveis</a:t>
            </a:r>
            <a:r>
              <a:rPr lang="pt-BR" sz="1900">
                <a:latin typeface="Playfair Display"/>
                <a:ea typeface="Playfair Display"/>
                <a:cs typeface="Playfair Display"/>
                <a:sym typeface="Playfair Display"/>
              </a:rPr>
              <a:t> com o Zepp Life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8" name="Google Shape;118;p22"/>
          <p:cNvSpPr txBox="1"/>
          <p:nvPr/>
        </p:nvSpPr>
        <p:spPr>
          <a:xfrm>
            <a:off x="4030800" y="2435250"/>
            <a:ext cx="1082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Mi Band</a:t>
            </a:r>
            <a:endParaRPr sz="17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9" name="Google Shape;119;p22"/>
          <p:cNvSpPr txBox="1"/>
          <p:nvPr/>
        </p:nvSpPr>
        <p:spPr>
          <a:xfrm>
            <a:off x="594825" y="2800525"/>
            <a:ext cx="1328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D1D1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Amazfit Bip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3535200" y="4564075"/>
            <a:ext cx="108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Amazfit Pace</a:t>
            </a:r>
            <a:endParaRPr sz="12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6976213" y="4471675"/>
            <a:ext cx="158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Mi Body Composition Scale</a:t>
            </a:r>
            <a:endParaRPr sz="16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3775" y="1188231"/>
            <a:ext cx="2045551" cy="3638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675" y="1255575"/>
            <a:ext cx="2096801" cy="3729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3725" y="1188225"/>
            <a:ext cx="2045551" cy="363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/>
        </p:nvSpPr>
        <p:spPr>
          <a:xfrm>
            <a:off x="0" y="10875"/>
            <a:ext cx="9097800" cy="15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20212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Acompanhamento e captura de estatísticas de treinos</a:t>
            </a:r>
            <a:endParaRPr sz="1200">
              <a:solidFill>
                <a:srgbClr val="20212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Playfair Display"/>
              <a:buChar char="●"/>
            </a:pPr>
            <a:r>
              <a:rPr lang="pt-BR">
                <a:solidFill>
                  <a:srgbClr val="20212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pt-BR" sz="1500">
                <a:solidFill>
                  <a:srgbClr val="20212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Análise de posturas, frequência cardíaca e outros dados  para tornar seus treinos mais eficazes;</a:t>
            </a:r>
            <a:endParaRPr sz="1500">
              <a:solidFill>
                <a:srgbClr val="20212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500"/>
              <a:buFont typeface="Playfair Display"/>
              <a:buChar char="●"/>
            </a:pPr>
            <a:r>
              <a:rPr lang="pt-BR" sz="1500">
                <a:solidFill>
                  <a:srgbClr val="20212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Gravando treinos de Ciclismo, corrida e caminhada.</a:t>
            </a:r>
            <a:endParaRPr sz="1500">
              <a:solidFill>
                <a:srgbClr val="20212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/>
        </p:nvSpPr>
        <p:spPr>
          <a:xfrm>
            <a:off x="3210775" y="167100"/>
            <a:ext cx="3632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Playfair Display"/>
                <a:ea typeface="Playfair Display"/>
                <a:cs typeface="Playfair Display"/>
                <a:sym typeface="Playfair Display"/>
              </a:rPr>
              <a:t>Dados de </a:t>
            </a:r>
            <a:r>
              <a:rPr lang="pt-BR" sz="1900">
                <a:latin typeface="Playfair Display"/>
                <a:ea typeface="Playfair Display"/>
                <a:cs typeface="Playfair Display"/>
                <a:sym typeface="Playfair Display"/>
              </a:rPr>
              <a:t>saúde e do sono</a:t>
            </a:r>
            <a:r>
              <a:rPr lang="pt-BR" sz="1900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8450" y="848000"/>
            <a:ext cx="2344500" cy="417004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4"/>
          <p:cNvSpPr txBox="1"/>
          <p:nvPr/>
        </p:nvSpPr>
        <p:spPr>
          <a:xfrm>
            <a:off x="49500" y="766325"/>
            <a:ext cx="3990000" cy="25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Playfair Display"/>
              <a:buChar char="●"/>
            </a:pPr>
            <a:r>
              <a:rPr lang="pt-BR" sz="1600">
                <a:latin typeface="Playfair Display"/>
                <a:ea typeface="Playfair Display"/>
                <a:cs typeface="Playfair Display"/>
                <a:sym typeface="Playfair Display"/>
              </a:rPr>
              <a:t>O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 aplicativo consegue medir e 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calcular os passos e a distância percorrida em km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Playfair Display"/>
              <a:buChar char="●"/>
            </a:pP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Ele exibe e monitora  sono , mostrando os dados obtidos a partir do relógio.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Playfair Display"/>
              <a:buChar char="●"/>
            </a:pP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Mede os batimentos cardíacos, peso e outros dados</a:t>
            </a:r>
            <a:r>
              <a:rPr lang="pt-BR" sz="1500"/>
              <a:t>.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   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1900" y="848000"/>
            <a:ext cx="2344500" cy="4170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/>
        </p:nvSpPr>
        <p:spPr>
          <a:xfrm>
            <a:off x="2157350" y="182825"/>
            <a:ext cx="498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Playfair Display"/>
                <a:ea typeface="Playfair Display"/>
                <a:cs typeface="Playfair Display"/>
                <a:sym typeface="Playfair Display"/>
              </a:rPr>
              <a:t>Configurações, lembretes e mensagens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5325" y="857275"/>
            <a:ext cx="2349474" cy="417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 txBox="1"/>
          <p:nvPr/>
        </p:nvSpPr>
        <p:spPr>
          <a:xfrm>
            <a:off x="414400" y="1048200"/>
            <a:ext cx="30471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Playfair Display"/>
              <a:buChar char="●"/>
            </a:pP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O aplicativo permite a configuração e customização do dispositivo;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Playfair Display"/>
              <a:buChar char="●"/>
            </a:pP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Criação de mensagens e lembretes;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Playfair Display"/>
              <a:buChar char="●"/>
            </a:pP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Criação de Alertas para aplicações, despertador  e de inatividade 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física e outros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3675" y="857275"/>
            <a:ext cx="2349476" cy="4178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70800"/>
            <a:ext cx="8839203" cy="4528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41025"/>
            <a:ext cx="8839201" cy="4186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00" y="322725"/>
            <a:ext cx="8839200" cy="4498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5600"/>
            <a:ext cx="8839201" cy="4736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40450"/>
            <a:ext cx="8839200" cy="454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/>
        </p:nvSpPr>
        <p:spPr>
          <a:xfrm>
            <a:off x="136250" y="4539625"/>
            <a:ext cx="8787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 u="sng">
                <a:solidFill>
                  <a:schemeClr val="hlink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3"/>
              </a:rPr>
              <a:t>https://www.youtube.com/watch?v=TbvkV4Yzh3I&amp;list=RDCMUCb2vlvWWwJP9YquvIV3NhpQ&amp;index=1</a:t>
            </a:r>
            <a:endParaRPr sz="1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76" name="Google Shape;176;p31"/>
          <p:cNvSpPr txBox="1"/>
          <p:nvPr/>
        </p:nvSpPr>
        <p:spPr>
          <a:xfrm>
            <a:off x="84625" y="56425"/>
            <a:ext cx="8979900" cy="43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pt-BR" sz="1300">
                <a:latin typeface="Playfair Display"/>
                <a:ea typeface="Playfair Display"/>
                <a:cs typeface="Playfair Display"/>
                <a:sym typeface="Playfair Display"/>
              </a:rPr>
              <a:t>Star Walk</a:t>
            </a:r>
            <a:r>
              <a:rPr lang="pt-BR" sz="1300">
                <a:latin typeface="Playfair Display"/>
                <a:ea typeface="Playfair Display"/>
                <a:cs typeface="Playfair Display"/>
                <a:sym typeface="Playfair Display"/>
              </a:rPr>
              <a:t> 2 é uma atualização Star Walk original. Esta nova versão tem uma interface redesenhada e oferece uma variedade de modos de câmera:  roaming livre, rolagem/manual e realidade aumentada. O usuário pode orientar o dispositivo em direção ao céu para que o aplicativo ative a câmera e os objetos mapeados possam ser vistos aparecendo sobrepostos aos objetos do céu ao vivo.</a:t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300">
                <a:latin typeface="Playfair Display"/>
                <a:ea typeface="Playfair Display"/>
                <a:cs typeface="Playfair Display"/>
                <a:sym typeface="Playfair Display"/>
              </a:rPr>
              <a:t>Os usuários podem rolar uma lista de objetos visíveis em qualquer noite e de qualquer local da Terra . Tocar no nome de um objeto exibe informações sobre o objeto, um link da Wikipedia para obter mais detalhes e uma opção 3D.</a:t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300">
                <a:latin typeface="Playfair Display"/>
                <a:ea typeface="Playfair Display"/>
                <a:cs typeface="Playfair Display"/>
                <a:sym typeface="Playfair Display"/>
              </a:rPr>
              <a:t>Possui um feed "O que há de novo" com as últimas notícias de astronomia.</a:t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300">
                <a:latin typeface="Playfair Display"/>
                <a:ea typeface="Playfair Display"/>
                <a:cs typeface="Playfair Display"/>
                <a:sym typeface="Playfair Display"/>
              </a:rPr>
              <a:t>Oferece uma versão sem anúncios por US$ 2,99 com </a:t>
            </a:r>
            <a:r>
              <a:rPr lang="pt-BR" sz="1300">
                <a:latin typeface="Playfair Display"/>
                <a:ea typeface="Playfair Display"/>
                <a:cs typeface="Playfair Display"/>
                <a:sym typeface="Playfair Display"/>
              </a:rPr>
              <a:t>extensões</a:t>
            </a:r>
            <a:r>
              <a:rPr lang="pt-BR" sz="1300">
                <a:latin typeface="Playfair Display"/>
                <a:ea typeface="Playfair Display"/>
                <a:cs typeface="Playfair Display"/>
                <a:sym typeface="Playfair Display"/>
              </a:rPr>
              <a:t> que adicionam objetos do céu profundo, satélites etc. por US$ 0,99 cada.</a:t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300">
                <a:latin typeface="Playfair Display"/>
                <a:ea typeface="Playfair Display"/>
                <a:cs typeface="Playfair Display"/>
                <a:sym typeface="Playfair Display"/>
              </a:rPr>
              <a:t>Também fornece um painel espacial de tela única, mostrando quando o Sol (e planetas potencialmente visíveis) nasce e se põe em sua localização, juntamente com a fase atual da  lua, ângulo de elevação e duração do dia.</a:t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300">
                <a:latin typeface="Playfair Display"/>
                <a:ea typeface="Playfair Display"/>
                <a:cs typeface="Playfair Display"/>
                <a:sym typeface="Playfair Display"/>
              </a:rPr>
              <a:t>Mostra aos usuários uma lista dos próximos eventos celestes que eles podem adicionar ao calendário e definir um lembrete.</a:t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Playfair Display"/>
                <a:ea typeface="Playfair Display"/>
                <a:cs typeface="Playfair Display"/>
                <a:sym typeface="Playfair Display"/>
              </a:rPr>
              <a:t>Além disso, o aplicativo está equipado com o recurso de máquina do tempo, que oferece a oportunidade de retroceder ou avançar o tempo para explorar o mapa do céu no futuro. 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/>
        </p:nvSpPr>
        <p:spPr>
          <a:xfrm>
            <a:off x="392075" y="226400"/>
            <a:ext cx="7794600" cy="4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Playfair Display"/>
                <a:ea typeface="Playfair Display"/>
                <a:cs typeface="Playfair Display"/>
                <a:sym typeface="Playfair Display"/>
              </a:rPr>
              <a:t>Referências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layfair Display"/>
                <a:ea typeface="Playfair Display"/>
                <a:cs typeface="Playfair Display"/>
                <a:sym typeface="Playfair Display"/>
              </a:rPr>
              <a:t>Star Walk 2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pt-BR" u="sng">
                <a:solidFill>
                  <a:schemeClr val="hlink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3"/>
              </a:rPr>
              <a:t>https://istoe.com.br/ceu-redescoberto/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pt-BR" u="sng">
                <a:solidFill>
                  <a:schemeClr val="hlink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4"/>
              </a:rPr>
              <a:t>https://play.google.com/store/apps/details?id=com.vitotechnology.StarWalk2Free&amp;hl=pt_BR&amp;gl=US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pt-BR" u="sng">
                <a:solidFill>
                  <a:schemeClr val="hlink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5"/>
              </a:rPr>
              <a:t>https://starwalk.space/pt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pt-BR" u="sng">
                <a:solidFill>
                  <a:schemeClr val="hlink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6"/>
              </a:rPr>
              <a:t>https://vitotechnology.com/apps/star-walk-2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12121"/>
                </a:solidFill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Zepp Life(Formerly MiFit)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pt-BR" u="sng">
                <a:solidFill>
                  <a:schemeClr val="hlink"/>
                </a:solidFill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  <a:hlinkClick r:id="rId7"/>
              </a:rPr>
              <a:t>https://www.tudocelular.com/mercado/noticias/n187540/xiaomi-muda-nome-mi-fit-da-mi-band-para-zepp-life.html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pt-BR" u="sng">
                <a:solidFill>
                  <a:schemeClr val="hlink"/>
                </a:solidFill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  <a:hlinkClick r:id="rId8"/>
              </a:rPr>
              <a:t>https://play.google.com/store/apps/details?id=com.xiaomi.hm.health&amp;hl=pt_BR&amp;gl=US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pt-BR" u="sng">
                <a:solidFill>
                  <a:schemeClr val="hlink"/>
                </a:solidFill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  <a:hlinkClick r:id="rId9"/>
              </a:rPr>
              <a:t>https://apps.apple.com/br/app/mi-fit/id938688461</a:t>
            </a:r>
            <a:r>
              <a:rPr lang="pt-BR">
                <a:solidFill>
                  <a:srgbClr val="212121"/>
                </a:solidFill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121"/>
              </a:solidFill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12121"/>
                </a:solidFill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Vivino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pt-BR" u="sng">
                <a:solidFill>
                  <a:schemeClr val="hlink"/>
                </a:solidFill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  <a:hlinkClick r:id="rId10"/>
              </a:rPr>
              <a:t>https://www.vivino.com/news/onboarding/friends/pt-BR</a:t>
            </a:r>
            <a:r>
              <a:rPr lang="pt-BR">
                <a:solidFill>
                  <a:srgbClr val="212121"/>
                </a:solidFill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131650" y="724050"/>
            <a:ext cx="5444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É um aplicativo que tem como principal objetivo te auxiliar na hora de comprar um vinho. O APP possui uma uma imensa base de dados e também é possível classificar o vinho e publicar seus comentários sobre o mesmo, assim como ver as avaliações de outros usuários.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0100" y="152400"/>
            <a:ext cx="2720061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225700" y="2860500"/>
            <a:ext cx="5444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Você pode procurar vinhos de maneira padrão, digitando em uma caixa de busca no APP ou 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scanear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 o rótulo na garrafa do vinho. Com isso, informações do vinho são apresentadas, como: classificação, sabor, região, safra, harmonização com comidas, etc.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7375" y="1087200"/>
            <a:ext cx="4618500" cy="34671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178650" y="930875"/>
            <a:ext cx="35826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Outra 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interessante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 funcionalidade do APP é o pesquisador de cartas, que com apenas uma foto, te mostra as classificações e opiniões dos vinhos da mesma, como por exemplo, características gustativas do vinho e 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harmonização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 com alimentos.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9175" y="1050275"/>
            <a:ext cx="4588175" cy="31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190175" y="883875"/>
            <a:ext cx="4269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O APP faz sugestões de vinhos conforme seu gosto e permite 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adicionar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 amigos que também o usam, para ver como eles estão classificando vinhos que você conhece e até mesmo aqueles que você não conhece. Existem também os usuários em destaque, que irão te auxiliar a identificar os sabores dos vinhos e conhecer melhor suas preferências.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2950" y="1646486"/>
            <a:ext cx="4307325" cy="3106988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197475" y="564200"/>
            <a:ext cx="45981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O aplicativo também conta com listas  dos vinhos mais populares da sua região e listas criadas por usuários, que muitas vezes são vinhos para combinar com algum tipo de comida ou 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ocasiões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 populares.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4175" y="1213813"/>
            <a:ext cx="3320325" cy="27158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1755575" y="130925"/>
            <a:ext cx="530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Playfair Display"/>
                <a:ea typeface="Playfair Display"/>
                <a:cs typeface="Playfair Display"/>
                <a:sym typeface="Playfair Display"/>
              </a:rPr>
              <a:t>Sugestão de melhoria com a computação móvel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5" name="Google Shape;95;p19"/>
          <p:cNvSpPr txBox="1"/>
          <p:nvPr/>
        </p:nvSpPr>
        <p:spPr>
          <a:xfrm>
            <a:off x="122250" y="1015550"/>
            <a:ext cx="54162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Uma </a:t>
            </a:r>
            <a:r>
              <a:rPr lang="pt-BR" sz="1500">
                <a:latin typeface="Playfair Display"/>
                <a:ea typeface="Playfair Display"/>
                <a:cs typeface="Playfair Display"/>
                <a:sym typeface="Playfair Display"/>
              </a:rPr>
              <a:t>sugestão de melhoria com a computação móvel seria criar um acessório que pudesse ser utilizado junto ao aplicativo, para ser colocado em contato com o vinho e com isso, medir, por exemplo, seu nível de acidez, de doçura, de intensidade, etc. Depois desta medição, os dados seriam apresentados no APP em forma de informação. 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6775" y="126300"/>
            <a:ext cx="4188375" cy="418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/>
        </p:nvSpPr>
        <p:spPr>
          <a:xfrm>
            <a:off x="2401125" y="4497525"/>
            <a:ext cx="3912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Playfair Display"/>
                <a:ea typeface="Playfair Display"/>
                <a:cs typeface="Playfair Display"/>
                <a:sym typeface="Playfair Display"/>
              </a:rPr>
              <a:t>Zeep Life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/>
        </p:nvSpPr>
        <p:spPr>
          <a:xfrm>
            <a:off x="122250" y="168025"/>
            <a:ext cx="8391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 Zepp Life rastreia sua atividade, analisa o sono e avalia seus treinos. Muitos tutoriais em vídeo </a:t>
            </a:r>
            <a:r>
              <a:rPr lang="pt-BR" sz="1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mantém</a:t>
            </a:r>
            <a:r>
              <a:rPr lang="pt-BR" sz="1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você motivado e ajudam a construir uma rotina diária mais saudável e divertida.</a:t>
            </a:r>
            <a:endParaRPr sz="15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7063" y="1143825"/>
            <a:ext cx="5501875" cy="373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1"/>
          <p:cNvSpPr txBox="1"/>
          <p:nvPr/>
        </p:nvSpPr>
        <p:spPr>
          <a:xfrm>
            <a:off x="289325" y="1161575"/>
            <a:ext cx="3086100" cy="3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1500"/>
              <a:buFont typeface="Playfair Display"/>
              <a:buChar char="●"/>
            </a:pPr>
            <a:r>
              <a:rPr lang="pt-BR" sz="1500">
                <a:solidFill>
                  <a:srgbClr val="20212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Trabalhar com vários dispositivos inteligentes</a:t>
            </a:r>
            <a:endParaRPr sz="1500">
              <a:solidFill>
                <a:srgbClr val="20212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1500"/>
              <a:buFont typeface="Playfair Display"/>
              <a:buChar char="●"/>
            </a:pPr>
            <a:r>
              <a:rPr lang="pt-BR" sz="1500">
                <a:solidFill>
                  <a:srgbClr val="20212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Acompanhamento de cada treino com precisão</a:t>
            </a:r>
            <a:endParaRPr sz="1500">
              <a:solidFill>
                <a:srgbClr val="20212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500"/>
              <a:buFont typeface="Playfair Display"/>
              <a:buChar char="●"/>
            </a:pPr>
            <a:r>
              <a:rPr lang="pt-BR" sz="1500">
                <a:solidFill>
                  <a:srgbClr val="20212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Assistente de sono personalizado</a:t>
            </a:r>
            <a:endParaRPr sz="1500">
              <a:solidFill>
                <a:srgbClr val="20212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500"/>
              <a:buFont typeface="Playfair Display"/>
              <a:buChar char="●"/>
            </a:pPr>
            <a:r>
              <a:rPr lang="pt-BR" sz="1500">
                <a:solidFill>
                  <a:srgbClr val="20212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Medindo sua forma física</a:t>
            </a:r>
            <a:endParaRPr sz="1500">
              <a:solidFill>
                <a:srgbClr val="20212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500"/>
              <a:buFont typeface="Playfair Display"/>
              <a:buChar char="●"/>
            </a:pPr>
            <a:r>
              <a:rPr lang="pt-BR" sz="1500">
                <a:solidFill>
                  <a:srgbClr val="20212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Vários lembretes e notificações</a:t>
            </a:r>
            <a:endParaRPr sz="1500">
              <a:solidFill>
                <a:srgbClr val="20212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0212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